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88602-E519-4515-AD60-AFAD8D5FB023}" type="datetimeFigureOut">
              <a:rPr lang="ro-RO" smtClean="0"/>
              <a:t>12.10.2025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B8FD5-14C9-4958-A857-7767E6F058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7442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9CD-DDB9-4DFE-B748-5B28DE16E540}" type="datetimeFigureOut">
              <a:rPr lang="ro-RO" smtClean="0"/>
              <a:t>12.10.2025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FF07-BA0A-4281-9EE1-D3E0EB02E0AE}" type="slidenum">
              <a:rPr lang="ro-RO" smtClean="0"/>
              <a:t>‹#›</a:t>
            </a:fld>
            <a:endParaRPr lang="ro-R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722" y="553721"/>
            <a:ext cx="1473867" cy="621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138" y="1837"/>
            <a:ext cx="2446986" cy="5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5423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9CD-DDB9-4DFE-B748-5B28DE16E540}" type="datetimeFigureOut">
              <a:rPr lang="ro-RO" smtClean="0"/>
              <a:t>12.10.2025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FF07-BA0A-4281-9EE1-D3E0EB02E0A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7442755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9CD-DDB9-4DFE-B748-5B28DE16E540}" type="datetimeFigureOut">
              <a:rPr lang="ro-RO" smtClean="0"/>
              <a:t>12.10.2025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FF07-BA0A-4281-9EE1-D3E0EB02E0A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32951606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9CD-DDB9-4DFE-B748-5B28DE16E540}" type="datetimeFigureOut">
              <a:rPr lang="ro-RO" smtClean="0"/>
              <a:t>12.10.2025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FF07-BA0A-4281-9EE1-D3E0EB02E0AE}" type="slidenum">
              <a:rPr lang="ro-RO" smtClean="0"/>
              <a:t>‹#›</a:t>
            </a:fld>
            <a:endParaRPr lang="ro-R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77819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9CD-DDB9-4DFE-B748-5B28DE16E540}" type="datetimeFigureOut">
              <a:rPr lang="ro-RO" smtClean="0"/>
              <a:t>12.10.2025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FF07-BA0A-4281-9EE1-D3E0EB02E0A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7514313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9CD-DDB9-4DFE-B748-5B28DE16E540}" type="datetimeFigureOut">
              <a:rPr lang="ro-RO" smtClean="0"/>
              <a:t>12.10.2025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FF07-BA0A-4281-9EE1-D3E0EB02E0AE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897541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9CD-DDB9-4DFE-B748-5B28DE16E540}" type="datetimeFigureOut">
              <a:rPr lang="ro-RO" smtClean="0"/>
              <a:t>12.10.2025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FF07-BA0A-4281-9EE1-D3E0EB02E0A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4018846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9CD-DDB9-4DFE-B748-5B28DE16E540}" type="datetimeFigureOut">
              <a:rPr lang="ro-RO" smtClean="0"/>
              <a:t>12.10.2025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FF07-BA0A-4281-9EE1-D3E0EB02E0A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0294920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9CD-DDB9-4DFE-B748-5B28DE16E540}" type="datetimeFigureOut">
              <a:rPr lang="ro-RO" smtClean="0"/>
              <a:t>12.10.2025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FF07-BA0A-4281-9EE1-D3E0EB02E0A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6004675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9CD-DDB9-4DFE-B748-5B28DE16E540}" type="datetimeFigureOut">
              <a:rPr lang="ro-RO" smtClean="0"/>
              <a:t>12.10.2025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FF07-BA0A-4281-9EE1-D3E0EB02E0AE}" type="slidenum">
              <a:rPr lang="ro-RO" smtClean="0"/>
              <a:t>‹#›</a:t>
            </a:fld>
            <a:endParaRPr lang="ro-R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5" y="553714"/>
            <a:ext cx="1395159" cy="586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5" y="8965"/>
            <a:ext cx="2446986" cy="5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509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9CD-DDB9-4DFE-B748-5B28DE16E540}" type="datetimeFigureOut">
              <a:rPr lang="ro-RO" smtClean="0"/>
              <a:t>12.10.2025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FF07-BA0A-4281-9EE1-D3E0EB02E0A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7424915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9CD-DDB9-4DFE-B748-5B28DE16E540}" type="datetimeFigureOut">
              <a:rPr lang="ro-RO" smtClean="0"/>
              <a:t>12.10.2025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FF07-BA0A-4281-9EE1-D3E0EB02E0A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7374260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9CD-DDB9-4DFE-B748-5B28DE16E540}" type="datetimeFigureOut">
              <a:rPr lang="ro-RO" smtClean="0"/>
              <a:t>12.10.2025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FF07-BA0A-4281-9EE1-D3E0EB02E0A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761431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9CD-DDB9-4DFE-B748-5B28DE16E540}" type="datetimeFigureOut">
              <a:rPr lang="ro-RO" smtClean="0"/>
              <a:t>12.10.2025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FF07-BA0A-4281-9EE1-D3E0EB02E0A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1363315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9CD-DDB9-4DFE-B748-5B28DE16E540}" type="datetimeFigureOut">
              <a:rPr lang="ro-RO" smtClean="0"/>
              <a:t>12.10.2025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FF07-BA0A-4281-9EE1-D3E0EB02E0A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782038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9CD-DDB9-4DFE-B748-5B28DE16E540}" type="datetimeFigureOut">
              <a:rPr lang="ro-RO" smtClean="0"/>
              <a:t>12.10.2025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FF07-BA0A-4281-9EE1-D3E0EB02E0A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6631815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9CD-DDB9-4DFE-B748-5B28DE16E540}" type="datetimeFigureOut">
              <a:rPr lang="ro-RO" smtClean="0"/>
              <a:t>12.10.2025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FF07-BA0A-4281-9EE1-D3E0EB02E0A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1029262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D069CD-DDB9-4DFE-B748-5B28DE16E540}" type="datetimeFigureOut">
              <a:rPr lang="ro-RO" smtClean="0"/>
              <a:t>12.10.2025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D22FF07-BA0A-4281-9EE1-D3E0EB02E0A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12705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www.google.com/search?safe=active&amp;sca_esv=8c00fc1d70128356&amp;cs=0&amp;q=kinestezic&amp;sa=X&amp;ved=2ahUKEwiPtcWI3JyQAxVGK_sDHRuKDmMQxccNegQIAxAE&amp;mstk=AUtExfDLjsPmxTdFudGYxqutMaVmgOzOksukNBN9YmVNAj0u2MoqEjBDjQMvP3yN8lQq36L5a39-pU5CJ9ZsPTF9rKMQLqpG-koDZ1vC5f8lADouIo08VwM-F00gywYh6WjezP4&amp;csui=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safe=active&amp;sca_esv=8c00fc1d70128356&amp;cs=0&amp;q=citire/scriere&amp;sa=X&amp;ved=2ahUKEwiPtcWI3JyQAxVGK_sDHRuKDmMQxccNegQIAxAD&amp;mstk=AUtExfDLjsPmxTdFudGYxqutMaVmgOzOksukNBN9YmVNAj0u2MoqEjBDjQMvP3yN8lQq36L5a39-pU5CJ9ZsPTF9rKMQLqpG-koDZ1vC5f8lADouIo08VwM-F00gywYh6WjezP4&amp;csui=3" TargetMode="External"/><Relationship Id="rId5" Type="http://schemas.openxmlformats.org/officeDocument/2006/relationships/hyperlink" Target="https://www.google.com/search?safe=active&amp;sca_esv=8c00fc1d70128356&amp;cs=0&amp;q=auditiv&amp;sa=X&amp;ved=2ahUKEwiPtcWI3JyQAxVGK_sDHRuKDmMQxccNegQIAxAC&amp;mstk=AUtExfDLjsPmxTdFudGYxqutMaVmgOzOksukNBN9YmVNAj0u2MoqEjBDjQMvP3yN8lQq36L5a39-pU5CJ9ZsPTF9rKMQLqpG-koDZ1vC5f8lADouIo08VwM-F00gywYh6WjezP4&amp;csui=3" TargetMode="External"/><Relationship Id="rId4" Type="http://schemas.openxmlformats.org/officeDocument/2006/relationships/hyperlink" Target="https://www.google.com/search?safe=active&amp;sca_esv=8c00fc1d70128356&amp;cs=0&amp;q=vizual&amp;sa=X&amp;ved=2ahUKEwiPtcWI3JyQAxVGK_sDHRuKDmMQxccNegQIAxAB&amp;mstk=AUtExfDLjsPmxTdFudGYxqutMaVmgOzOksukNBN9YmVNAj0u2MoqEjBDjQMvP3yN8lQq36L5a39-pU5CJ9ZsPTF9rKMQLqpG-koDZ1vC5f8lADouIo08VwM-F00gywYh6WjezP4&amp;csui=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Online_lecture" TargetMode="External"/><Relationship Id="rId5" Type="http://schemas.openxmlformats.org/officeDocument/2006/relationships/hyperlink" Target="https://en.wikipedia.org/wiki/Blended_learning" TargetMode="External"/><Relationship Id="rId4" Type="http://schemas.openxmlformats.org/officeDocument/2006/relationships/hyperlink" Target="https://wordar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coggle.i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012" y="1163319"/>
            <a:ext cx="8001000" cy="2971801"/>
          </a:xfrm>
        </p:spPr>
        <p:txBody>
          <a:bodyPr>
            <a:normAutofit fontScale="90000"/>
          </a:bodyPr>
          <a:lstStyle/>
          <a:p>
            <a:r>
              <a:rPr lang="en-US" dirty="0"/>
              <a:t>“The Art of Teaching Cultivating Creativity and Imagination in Students” 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14" y="4766048"/>
            <a:ext cx="6644082" cy="1973080"/>
          </a:xfrm>
        </p:spPr>
        <p:txBody>
          <a:bodyPr>
            <a:normAutofit fontScale="70000" lnSpcReduction="20000"/>
          </a:bodyPr>
          <a:lstStyle/>
          <a:p>
            <a:endParaRPr lang="ro-RO" sz="3600" dirty="0" smtClean="0"/>
          </a:p>
          <a:p>
            <a:r>
              <a:rPr lang="ro-RO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C</a:t>
            </a:r>
            <a:r>
              <a:rPr lang="en-US" b="1" dirty="0" err="1">
                <a:solidFill>
                  <a:srgbClr val="000000"/>
                </a:solidFill>
                <a:latin typeface="Georgia" panose="02040502050405020303" pitchFamily="18" charset="0"/>
              </a:rPr>
              <a:t>urs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Georgia" panose="02040502050405020303" pitchFamily="18" charset="0"/>
              </a:rPr>
              <a:t>formare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Georgia" panose="02040502050405020303" pitchFamily="18" charset="0"/>
              </a:rPr>
              <a:t>în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Georgia" panose="02040502050405020303" pitchFamily="18" charset="0"/>
              </a:rPr>
              <a:t>cadrul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programului</a:t>
            </a:r>
            <a:r>
              <a:rPr lang="en-US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Erasmus+ 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Georgia" panose="02040502050405020303" pitchFamily="18" charset="0"/>
              </a:rPr>
              <a:t>Proiectul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2024-1-RO01-KA121-SCH-000236230 </a:t>
            </a:r>
            <a:endParaRPr lang="en-US" dirty="0"/>
          </a:p>
          <a:p>
            <a:endParaRPr lang="ro-RO" dirty="0" smtClean="0"/>
          </a:p>
          <a:p>
            <a:pPr algn="ctr"/>
            <a:r>
              <a:rPr lang="ro-R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ISTANBUL, TURCIA</a:t>
            </a:r>
          </a:p>
          <a:p>
            <a:pPr algn="ctr"/>
            <a:r>
              <a:rPr lang="ro-R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28.04 – 2.05.2025</a:t>
            </a:r>
            <a:endParaRPr lang="ro-RO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94" y="0"/>
            <a:ext cx="4848606" cy="6464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365938"/>
            <a:ext cx="6959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altLang="ro-RO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„Arta predării, cultivând creativitatea și imaginația elevilor”</a:t>
            </a:r>
            <a:r>
              <a:rPr lang="ro-RO" altLang="ro-RO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o-RO" altLang="ro-RO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22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44" y="-12879"/>
            <a:ext cx="4366206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2870" y="1913587"/>
            <a:ext cx="5587284" cy="430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7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985">
            <a:off x="573167" y="371983"/>
            <a:ext cx="3030003" cy="4111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741">
            <a:off x="6458562" y="395145"/>
            <a:ext cx="2920206" cy="3962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79" y="3034924"/>
            <a:ext cx="2804615" cy="3805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581" y="2768958"/>
            <a:ext cx="3013419" cy="40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55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7" y="1295400"/>
            <a:ext cx="11954933" cy="537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763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4" y="0"/>
            <a:ext cx="7199376" cy="5399533"/>
          </a:xfrm>
        </p:spPr>
      </p:pic>
      <p:sp>
        <p:nvSpPr>
          <p:cNvPr id="5" name="TextBox 4"/>
          <p:cNvSpPr txBox="1"/>
          <p:nvPr/>
        </p:nvSpPr>
        <p:spPr>
          <a:xfrm>
            <a:off x="128016" y="1097280"/>
            <a:ext cx="4709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Cursul </a:t>
            </a:r>
            <a:r>
              <a:rPr lang="en-US" dirty="0" smtClean="0"/>
              <a:t>“</a:t>
            </a:r>
            <a:r>
              <a:rPr lang="ro-RO" dirty="0" smtClean="0"/>
              <a:t>Arta de a preda cultivarea creativității și imaginației la elevi</a:t>
            </a:r>
            <a:r>
              <a:rPr lang="en-US" dirty="0" smtClean="0"/>
              <a:t>” a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ro-RO" dirty="0" smtClean="0"/>
              <a:t>ț</a:t>
            </a:r>
            <a:r>
              <a:rPr lang="en-US" dirty="0" err="1" smtClean="0"/>
              <a:t>inut</a:t>
            </a:r>
            <a:r>
              <a:rPr lang="en-US" dirty="0" smtClean="0"/>
              <a:t> de </a:t>
            </a:r>
            <a:r>
              <a:rPr lang="en-US" dirty="0" err="1" smtClean="0"/>
              <a:t>doamna</a:t>
            </a:r>
            <a:r>
              <a:rPr lang="en-US" dirty="0" smtClean="0"/>
              <a:t> </a:t>
            </a:r>
            <a:r>
              <a:rPr lang="ro-RO" b="1" dirty="0" smtClean="0"/>
              <a:t> </a:t>
            </a:r>
            <a:r>
              <a:rPr lang="ro-RO" b="1" dirty="0"/>
              <a:t>Mihaela COJOCARU, PhD</a:t>
            </a:r>
            <a:endParaRPr lang="ro-RO" dirty="0" smtClean="0"/>
          </a:p>
          <a:p>
            <a:r>
              <a:rPr lang="ro-RO" dirty="0" smtClean="0"/>
              <a:t>Prima zi de curs :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cunoșterea participanților</a:t>
            </a:r>
          </a:p>
          <a:p>
            <a:endParaRPr lang="ro-R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016" y="3405604"/>
            <a:ext cx="4864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solidFill>
                  <a:srgbClr val="001D35"/>
                </a:solidFill>
                <a:latin typeface="Google Sans"/>
              </a:rPr>
              <a:t>PARTICIPANȚI:</a:t>
            </a:r>
            <a:endParaRPr lang="ro-RO" dirty="0" smtClean="0">
              <a:solidFill>
                <a:srgbClr val="001D35"/>
              </a:solidFill>
              <a:latin typeface="Google Sans"/>
            </a:endParaRP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Google Sans"/>
              </a:rPr>
              <a:t>CUPAȘ CARMEN NICOLETA</a:t>
            </a: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Google Sans"/>
              </a:rPr>
              <a:t>GÎTU GABRIELA</a:t>
            </a: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Google Sans"/>
              </a:rPr>
              <a:t>VĂIDEANU CLAUDIA</a:t>
            </a:r>
          </a:p>
          <a:p>
            <a:pPr marL="285750" indent="-285750">
              <a:buFontTx/>
              <a:buChar char="-"/>
            </a:pPr>
            <a:r>
              <a:rPr lang="ro-RO" dirty="0" smtClean="0">
                <a:latin typeface="Google Sans"/>
              </a:rPr>
              <a:t>VOICU ANA-MARIA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71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43984" y="76807"/>
            <a:ext cx="4189412" cy="521208"/>
          </a:xfrm>
        </p:spPr>
        <p:txBody>
          <a:bodyPr/>
          <a:lstStyle/>
          <a:p>
            <a:pPr marL="0" indent="0">
              <a:buNone/>
            </a:pPr>
            <a:r>
              <a:rPr lang="ro-RO" b="1" dirty="0" smtClean="0"/>
              <a:t>Ziua 2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styles</a:t>
            </a:r>
            <a:endParaRPr lang="ro-R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44" y="598015"/>
            <a:ext cx="4562856" cy="6197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93" y="610855"/>
            <a:ext cx="4543951" cy="6172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304" y="1428001"/>
            <a:ext cx="278183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1D35"/>
                </a:solidFill>
                <a:latin typeface="Google Sans"/>
              </a:rPr>
              <a:t>Stilurile</a:t>
            </a:r>
            <a:r>
              <a:rPr lang="en-US" sz="2000" b="1" dirty="0">
                <a:solidFill>
                  <a:srgbClr val="001D35"/>
                </a:solidFill>
                <a:latin typeface="Google Sans"/>
              </a:rPr>
              <a:t> de </a:t>
            </a:r>
            <a:r>
              <a:rPr lang="en-US" sz="2000" b="1" dirty="0" err="1">
                <a:solidFill>
                  <a:srgbClr val="001D35"/>
                </a:solidFill>
                <a:latin typeface="Google Sans"/>
              </a:rPr>
              <a:t>învățare</a:t>
            </a:r>
            <a:r>
              <a:rPr lang="en-US" sz="2000" b="1" dirty="0">
                <a:solidFill>
                  <a:srgbClr val="001D35"/>
                </a:solidFill>
                <a:latin typeface="Google Sans"/>
              </a:rPr>
              <a:t> </a:t>
            </a:r>
            <a:endParaRPr lang="ro-RO" dirty="0">
              <a:solidFill>
                <a:srgbClr val="001D35"/>
              </a:solidFill>
              <a:latin typeface="Google Sans"/>
            </a:endParaRPr>
          </a:p>
          <a:p>
            <a:r>
              <a:rPr lang="ro-RO" dirty="0" smtClean="0">
                <a:solidFill>
                  <a:srgbClr val="001D35"/>
                </a:solidFill>
                <a:latin typeface="Google Sans"/>
              </a:rPr>
              <a:t>- 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 </a:t>
            </a:r>
            <a:r>
              <a:rPr lang="en-US" dirty="0" err="1">
                <a:solidFill>
                  <a:srgbClr val="001D35"/>
                </a:solidFill>
                <a:latin typeface="Google Sans"/>
                <a:hlinkClick r:id="rId4"/>
              </a:rPr>
              <a:t>vizual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, </a:t>
            </a:r>
            <a:r>
              <a:rPr lang="en-US" dirty="0" err="1">
                <a:solidFill>
                  <a:srgbClr val="001D35"/>
                </a:solidFill>
                <a:latin typeface="Google Sans"/>
                <a:hlinkClick r:id="rId5"/>
              </a:rPr>
              <a:t>auditiv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, </a:t>
            </a:r>
            <a:endParaRPr lang="ro-RO" dirty="0" smtClean="0">
              <a:solidFill>
                <a:srgbClr val="001D35"/>
              </a:solidFill>
              <a:latin typeface="Google Sans"/>
            </a:endParaRPr>
          </a:p>
          <a:p>
            <a:pPr algn="just"/>
            <a:r>
              <a:rPr lang="en-US" dirty="0" err="1" smtClean="0">
                <a:solidFill>
                  <a:srgbClr val="001D35"/>
                </a:solidFill>
                <a:latin typeface="Google Sans"/>
                <a:hlinkClick r:id="rId6"/>
              </a:rPr>
              <a:t>citire</a:t>
            </a:r>
            <a:r>
              <a:rPr lang="en-US" dirty="0" smtClean="0">
                <a:solidFill>
                  <a:srgbClr val="001D35"/>
                </a:solidFill>
                <a:latin typeface="Google Sans"/>
                <a:hlinkClick r:id="rId6"/>
              </a:rPr>
              <a:t>/</a:t>
            </a:r>
            <a:r>
              <a:rPr lang="en-US" dirty="0" err="1" smtClean="0">
                <a:solidFill>
                  <a:srgbClr val="001D35"/>
                </a:solidFill>
                <a:latin typeface="Google Sans"/>
                <a:hlinkClick r:id="rId6"/>
              </a:rPr>
              <a:t>scriere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 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și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 </a:t>
            </a:r>
            <a:r>
              <a:rPr lang="en-US" dirty="0" err="1">
                <a:solidFill>
                  <a:srgbClr val="001D35"/>
                </a:solidFill>
                <a:latin typeface="Google Sans"/>
                <a:hlinkClick r:id="rId7"/>
              </a:rPr>
              <a:t>kinestezic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, 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cunoscute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sub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numele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de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modelul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VARK. </a:t>
            </a:r>
            <a:endParaRPr lang="ro-RO" dirty="0" smtClean="0">
              <a:solidFill>
                <a:srgbClr val="001D35"/>
              </a:solidFill>
              <a:latin typeface="Google Sans"/>
            </a:endParaRPr>
          </a:p>
          <a:p>
            <a:endParaRPr lang="ro-RO" dirty="0">
              <a:solidFill>
                <a:srgbClr val="001D35"/>
              </a:solidFill>
              <a:latin typeface="Google Sans"/>
            </a:endParaRPr>
          </a:p>
          <a:p>
            <a:pPr algn="just"/>
            <a:r>
              <a:rPr lang="en-US" dirty="0" smtClean="0">
                <a:solidFill>
                  <a:srgbClr val="001D35"/>
                </a:solidFill>
                <a:latin typeface="Google Sans"/>
              </a:rPr>
              <a:t>Un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profesor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care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înțelege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aceste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stiluri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poate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adapta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predarea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pentru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a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sprijini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toți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elevii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, fie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că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aceștia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învață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cel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mai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bine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prin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imagini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ascultând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citind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și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scriind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sau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prin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activități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practice.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52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756" y="0"/>
            <a:ext cx="8167180" cy="630936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Ziua 3  </a:t>
            </a:r>
            <a:r>
              <a:rPr lang="ro-RO" b="1" dirty="0"/>
              <a:t>FLIPPED CLASSROOM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4" y="1983345"/>
            <a:ext cx="4400743" cy="4247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41" y="2004321"/>
            <a:ext cx="4588712" cy="4241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1848" y="6245352"/>
            <a:ext cx="655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WORDART.COM </a:t>
            </a:r>
            <a:r>
              <a:rPr lang="ro-RO" dirty="0">
                <a:hlinkClick r:id="rId4"/>
              </a:rPr>
              <a:t>https://wordart.com/</a:t>
            </a:r>
            <a:endParaRPr lang="ro-RO" dirty="0"/>
          </a:p>
        </p:txBody>
      </p:sp>
      <p:sp>
        <p:nvSpPr>
          <p:cNvPr id="2" name="Rectangle 1"/>
          <p:cNvSpPr/>
          <p:nvPr/>
        </p:nvSpPr>
        <p:spPr>
          <a:xfrm>
            <a:off x="1879876" y="845476"/>
            <a:ext cx="10181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O </a:t>
            </a:r>
            <a:r>
              <a:rPr lang="en-US" b="1" dirty="0" err="1">
                <a:solidFill>
                  <a:srgbClr val="202122"/>
                </a:solidFill>
                <a:latin typeface="Arial" panose="020B0604020202020204" pitchFamily="34" charset="0"/>
              </a:rPr>
              <a:t>clasă</a:t>
            </a: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2122"/>
                </a:solidFill>
                <a:latin typeface="Arial" panose="020B0604020202020204" pitchFamily="34" charset="0"/>
              </a:rPr>
              <a:t>inversată</a:t>
            </a: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 (flipped classroom)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este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o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strategie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instruire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și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un tip de </a:t>
            </a:r>
            <a:r>
              <a:rPr lang="en-US" dirty="0" err="1">
                <a:latin typeface="Arial" panose="020B0604020202020204" pitchFamily="34" charset="0"/>
                <a:hlinkClick r:id="rId5" tooltip="Învățare mixtă"/>
              </a:rPr>
              <a:t>învățare</a:t>
            </a:r>
            <a:r>
              <a:rPr lang="en-US" dirty="0">
                <a:latin typeface="Arial" panose="020B0604020202020204" pitchFamily="34" charset="0"/>
                <a:hlinkClick r:id="rId5" tooltip="Învățare mixtă"/>
              </a:rPr>
              <a:t> </a:t>
            </a:r>
            <a:r>
              <a:rPr lang="en-US" dirty="0" err="1">
                <a:latin typeface="Arial" panose="020B0604020202020204" pitchFamily="34" charset="0"/>
                <a:hlinkClick r:id="rId5" tooltip="Învățare mixtă"/>
              </a:rPr>
              <a:t>mixtă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.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Aceasta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își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propune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să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crească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implicarea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și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învățarea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elevilor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prin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faptul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că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aceștia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completează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lecturi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acasă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și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lucrează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la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rezolvarea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problemelor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în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timpul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orelor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de curs. </a:t>
            </a:r>
            <a:endParaRPr lang="ro-RO" dirty="0" smtClean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0452" y="1983346"/>
            <a:ext cx="27804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Acest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stil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pedagogic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mută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activitățile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inclusiv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cele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care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în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mod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tradițional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erau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considerate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teme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pentru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acasă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în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sala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clasă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 Cu o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clasă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inversată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elevii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urmăresc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hlinkClick r:id="rId6" tooltip="Prelegere online"/>
              </a:rPr>
              <a:t>prelegeri</a:t>
            </a:r>
            <a:r>
              <a:rPr lang="en-US" dirty="0">
                <a:latin typeface="Arial" panose="020B0604020202020204" pitchFamily="34" charset="0"/>
                <a:hlinkClick r:id="rId6" tooltip="Prelegere online"/>
              </a:rPr>
              <a:t> online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,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colaborează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în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discuții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online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sau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efectuează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cercetări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acasă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în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timp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ce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implică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activ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concepte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în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sala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clasă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sub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îndrumarea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unui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mentor.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471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4793044" cy="3615267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Ziua 4 </a:t>
            </a:r>
          </a:p>
          <a:p>
            <a:r>
              <a:rPr lang="ro-RO" dirty="0" smtClean="0"/>
              <a:t>The role of the teacher</a:t>
            </a:r>
          </a:p>
          <a:p>
            <a:r>
              <a:rPr lang="ro-RO" dirty="0" smtClean="0"/>
              <a:t>COMICA </a:t>
            </a:r>
            <a:r>
              <a:rPr lang="ro-RO" b="1" dirty="0"/>
              <a:t>comics and cartoon </a:t>
            </a:r>
            <a:r>
              <a:rPr lang="ro-RO" b="1" dirty="0" smtClean="0"/>
              <a:t>maker aplicație </a:t>
            </a:r>
            <a:endParaRPr lang="ro-RO" dirty="0" smtClean="0"/>
          </a:p>
          <a:p>
            <a:r>
              <a:rPr lang="ro-RO" dirty="0"/>
              <a:t>COGGLE </a:t>
            </a:r>
            <a:r>
              <a:rPr lang="ro-RO" dirty="0">
                <a:hlinkClick r:id="rId2"/>
              </a:rPr>
              <a:t>https://coggle.it/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98" y="0"/>
            <a:ext cx="5054002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8680" y="4166596"/>
            <a:ext cx="6135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001D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Metoda</a:t>
            </a:r>
            <a:r>
              <a:rPr lang="en-US" b="1" dirty="0">
                <a:solidFill>
                  <a:srgbClr val="001D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pălăriilor</a:t>
            </a:r>
            <a:r>
              <a:rPr lang="en-US" b="1" dirty="0">
                <a:solidFill>
                  <a:srgbClr val="001D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gânditoare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 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tehnică</a:t>
            </a:r>
            <a:r>
              <a:rPr lang="en-US" dirty="0"/>
              <a:t> de </a:t>
            </a:r>
            <a:r>
              <a:rPr lang="en-US" dirty="0" err="1"/>
              <a:t>stimulare</a:t>
            </a:r>
            <a:r>
              <a:rPr lang="en-US" dirty="0"/>
              <a:t> a </a:t>
            </a:r>
            <a:r>
              <a:rPr lang="en-US" dirty="0" err="1"/>
              <a:t>creativității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gândirii</a:t>
            </a:r>
            <a:r>
              <a:rPr lang="en-US" dirty="0"/>
              <a:t> </a:t>
            </a:r>
            <a:r>
              <a:rPr lang="en-US" dirty="0" err="1"/>
              <a:t>critice</a:t>
            </a:r>
            <a:r>
              <a:rPr lang="en-US" dirty="0"/>
              <a:t> care </a:t>
            </a:r>
            <a:r>
              <a:rPr lang="en-US" dirty="0" err="1"/>
              <a:t>implică</a:t>
            </a:r>
            <a:r>
              <a:rPr lang="en-US" dirty="0"/>
              <a:t> </a:t>
            </a:r>
            <a:r>
              <a:rPr lang="en-US" dirty="0" err="1"/>
              <a:t>asumarea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roluri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, </a:t>
            </a:r>
            <a:r>
              <a:rPr lang="en-US" dirty="0" err="1"/>
              <a:t>reprezentate</a:t>
            </a:r>
            <a:r>
              <a:rPr lang="en-US" dirty="0"/>
              <a:t> de </a:t>
            </a:r>
            <a:r>
              <a:rPr lang="en-US" dirty="0" err="1"/>
              <a:t>șase</a:t>
            </a:r>
            <a:r>
              <a:rPr lang="en-US" dirty="0"/>
              <a:t> </a:t>
            </a:r>
            <a:r>
              <a:rPr lang="en-US" dirty="0" err="1"/>
              <a:t>pălării</a:t>
            </a:r>
            <a:r>
              <a:rPr lang="en-US" dirty="0"/>
              <a:t> </a:t>
            </a:r>
            <a:r>
              <a:rPr lang="en-US" dirty="0" err="1"/>
              <a:t>colorate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explora</a:t>
            </a:r>
            <a:r>
              <a:rPr lang="en-US" dirty="0"/>
              <a:t> un </a:t>
            </a:r>
            <a:r>
              <a:rPr lang="en-US" dirty="0" err="1"/>
              <a:t>subiect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rezolva</a:t>
            </a:r>
            <a:r>
              <a:rPr lang="en-US" dirty="0"/>
              <a:t> o </a:t>
            </a:r>
            <a:r>
              <a:rPr lang="en-US" dirty="0" err="1"/>
              <a:t>problemă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perspectivă</a:t>
            </a:r>
            <a:r>
              <a:rPr lang="en-US" dirty="0"/>
              <a:t> </a:t>
            </a:r>
            <a:r>
              <a:rPr lang="en-US" dirty="0" err="1"/>
              <a:t>unică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60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76708"/>
            <a:ext cx="8534400" cy="2907406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Ziua 5</a:t>
            </a:r>
            <a:endParaRPr lang="ro-RO" dirty="0"/>
          </a:p>
          <a:p>
            <a:pPr marL="0" indent="0">
              <a:buNone/>
            </a:pPr>
            <a:r>
              <a:rPr lang="ro-RO" dirty="0" smtClean="0"/>
              <a:t>Mindfulness in education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736479"/>
            <a:ext cx="50131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1D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Mindfulness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-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educație</a:t>
            </a:r>
            <a:r>
              <a:rPr lang="en-US" dirty="0"/>
              <a:t> </a:t>
            </a:r>
            <a:r>
              <a:rPr lang="en-US" dirty="0" err="1"/>
              <a:t>implică</a:t>
            </a:r>
            <a:r>
              <a:rPr lang="en-US" dirty="0"/>
              <a:t> </a:t>
            </a:r>
            <a:r>
              <a:rPr lang="en-US" dirty="0" err="1"/>
              <a:t>practicarea</a:t>
            </a:r>
            <a:r>
              <a:rPr lang="en-US" dirty="0"/>
              <a:t> </a:t>
            </a:r>
            <a:r>
              <a:rPr lang="en-US" dirty="0" err="1"/>
              <a:t>conștientizării</a:t>
            </a:r>
            <a:r>
              <a:rPr lang="en-US" dirty="0"/>
              <a:t> </a:t>
            </a:r>
            <a:r>
              <a:rPr lang="en-US" dirty="0" err="1"/>
              <a:t>momentului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îmbunătăți</a:t>
            </a:r>
            <a:r>
              <a:rPr lang="en-US" dirty="0"/>
              <a:t> </a:t>
            </a:r>
            <a:r>
              <a:rPr lang="en-US" dirty="0" err="1"/>
              <a:t>concentrarea</a:t>
            </a:r>
            <a:r>
              <a:rPr lang="en-US" dirty="0"/>
              <a:t>, </a:t>
            </a:r>
            <a:r>
              <a:rPr lang="en-US" dirty="0" err="1"/>
              <a:t>gestionarea</a:t>
            </a:r>
            <a:r>
              <a:rPr lang="en-US" dirty="0"/>
              <a:t> </a:t>
            </a:r>
            <a:r>
              <a:rPr lang="en-US" dirty="0" err="1"/>
              <a:t>stresului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emoțională</a:t>
            </a:r>
            <a:r>
              <a:rPr lang="en-US" dirty="0"/>
              <a:t> la </a:t>
            </a:r>
            <a:r>
              <a:rPr lang="en-US" dirty="0" err="1"/>
              <a:t>elevi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profesori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49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12" y="212264"/>
            <a:ext cx="9695688" cy="6645736"/>
          </a:xfrm>
        </p:spPr>
      </p:pic>
    </p:spTree>
    <p:extLst>
      <p:ext uri="{BB962C8B-B14F-4D97-AF65-F5344CB8AC3E}">
        <p14:creationId xmlns:p14="http://schemas.microsoft.com/office/powerpoint/2010/main" val="1845737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6927"/>
            <a:ext cx="6337131" cy="46710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31" y="566928"/>
            <a:ext cx="5854869" cy="43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403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" y="1180133"/>
            <a:ext cx="2541324" cy="564738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0" y="436880"/>
            <a:ext cx="4815840" cy="64211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552027"/>
            <a:ext cx="4714240" cy="628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02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1821</TotalTime>
  <Words>358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Georgia</vt:lpstr>
      <vt:lpstr>Google Sans</vt:lpstr>
      <vt:lpstr>inherit</vt:lpstr>
      <vt:lpstr>Times New Roman</vt:lpstr>
      <vt:lpstr>Wingdings 3</vt:lpstr>
      <vt:lpstr>Slice</vt:lpstr>
      <vt:lpstr>“The Art of Teaching Cultivating Creativity and Imagination in Students”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24</cp:revision>
  <dcterms:created xsi:type="dcterms:W3CDTF">2025-10-09T15:29:28Z</dcterms:created>
  <dcterms:modified xsi:type="dcterms:W3CDTF">2025-10-12T14:56:28Z</dcterms:modified>
</cp:coreProperties>
</file>